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8288000" cy="10287000"/>
  <p:notesSz cx="6858000" cy="9144000"/>
  <p:embeddedFontLst>
    <p:embeddedFont>
      <p:font typeface="Anastasia Script" panose="020B0604020202020204" charset="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The Seasons" panose="020B0604020202020204" charset="0"/>
      <p:regular r:id="rId21"/>
    </p:embeddedFont>
    <p:embeddedFont>
      <p:font typeface="The Seasons Bold" panose="020B0604020202020204" charset="0"/>
      <p:regular r:id="rId22"/>
      <p:bold r:id="rId23"/>
    </p:embeddedFont>
    <p:embeddedFont>
      <p:font typeface="The Seasons Light" panose="020B0604020202020204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4599" autoAdjust="0"/>
  </p:normalViewPr>
  <p:slideViewPr>
    <p:cSldViewPr>
      <p:cViewPr varScale="1">
        <p:scale>
          <a:sx n="36" d="100"/>
          <a:sy n="36" d="100"/>
        </p:scale>
        <p:origin x="95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300"/>
    </mc:Choice>
    <mc:Fallback xmlns="">
      <p:transition spd="slow" advClick="0" advTm="13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300"/>
    </mc:Choice>
    <mc:Fallback xmlns="">
      <p:transition spd="slow" advClick="0" advTm="13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300"/>
    </mc:Choice>
    <mc:Fallback xmlns="">
      <p:transition spd="slow" advClick="0" advTm="13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300"/>
    </mc:Choice>
    <mc:Fallback xmlns="">
      <p:transition spd="slow" advClick="0" advTm="13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300"/>
    </mc:Choice>
    <mc:Fallback xmlns="">
      <p:transition spd="slow" advClick="0" advTm="13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300"/>
    </mc:Choice>
    <mc:Fallback xmlns="">
      <p:transition spd="slow" advClick="0" advTm="13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300"/>
    </mc:Choice>
    <mc:Fallback xmlns="">
      <p:transition spd="slow" advClick="0" advTm="13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300"/>
    </mc:Choice>
    <mc:Fallback xmlns="">
      <p:transition spd="slow" advClick="0" advTm="13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300"/>
    </mc:Choice>
    <mc:Fallback xmlns="">
      <p:transition spd="slow" advClick="0" advTm="13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300"/>
    </mc:Choice>
    <mc:Fallback xmlns="">
      <p:transition spd="slow" advClick="0" advTm="13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300"/>
    </mc:Choice>
    <mc:Fallback xmlns="">
      <p:transition spd="slow" advClick="0" advTm="13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300"/>
    </mc:Choice>
    <mc:Fallback xmlns="">
      <p:transition spd="slow" advClick="0" advTm="13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/>
            <a:stretch>
              <a:fillRect l="-9259" r="-925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1261954" y="8185484"/>
            <a:ext cx="8964530" cy="0"/>
          </a:xfrm>
          <a:prstGeom prst="line">
            <a:avLst/>
          </a:prstGeom>
          <a:ln w="571500" cap="rnd">
            <a:solidFill>
              <a:srgbClr val="86604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>
            <a:off x="1210960" y="5023296"/>
            <a:ext cx="15847070" cy="0"/>
          </a:xfrm>
          <a:prstGeom prst="line">
            <a:avLst/>
          </a:prstGeom>
          <a:ln w="19050" cap="flat">
            <a:solidFill>
              <a:srgbClr val="866042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210960" y="5463033"/>
            <a:ext cx="15815086" cy="876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00"/>
              </a:lnSpc>
            </a:pPr>
            <a:r>
              <a:rPr lang="en-US" sz="6000">
                <a:solidFill>
                  <a:srgbClr val="866042"/>
                </a:solidFill>
                <a:latin typeface="The Seasons"/>
              </a:rPr>
              <a:t>Fundraiser for Girls’ Catholic Education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61954" y="6353621"/>
            <a:ext cx="15815086" cy="530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50"/>
              </a:lnSpc>
            </a:pPr>
            <a:r>
              <a:rPr lang="en-US" sz="3500">
                <a:solidFill>
                  <a:srgbClr val="866042"/>
                </a:solidFill>
                <a:latin typeface="The Seasons Light"/>
              </a:rPr>
              <a:t>Thank you for being here tonight!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14400" y="2865035"/>
            <a:ext cx="15815086" cy="2054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400"/>
              </a:lnSpc>
            </a:pPr>
            <a:r>
              <a:rPr lang="en-US" sz="14000" dirty="0">
                <a:solidFill>
                  <a:srgbClr val="866042"/>
                </a:solidFill>
                <a:latin typeface="Anastasia Script"/>
              </a:rPr>
              <a:t>Pearls of Wisdom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462885" y="7962900"/>
            <a:ext cx="8542483" cy="4556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00"/>
              </a:lnSpc>
              <a:spcBef>
                <a:spcPct val="0"/>
              </a:spcBef>
            </a:pPr>
            <a:r>
              <a:rPr lang="en-US" sz="2500" dirty="0">
                <a:solidFill>
                  <a:srgbClr val="F0EFEC"/>
                </a:solidFill>
                <a:latin typeface="The Seasons Light"/>
              </a:rPr>
              <a:t>October 6, 2023</a:t>
            </a:r>
          </a:p>
        </p:txBody>
      </p:sp>
      <p:sp>
        <p:nvSpPr>
          <p:cNvPr id="9" name="Freeform 9"/>
          <p:cNvSpPr/>
          <p:nvPr/>
        </p:nvSpPr>
        <p:spPr>
          <a:xfrm>
            <a:off x="10820400" y="187546"/>
            <a:ext cx="7150105" cy="1984154"/>
          </a:xfrm>
          <a:custGeom>
            <a:avLst/>
            <a:gdLst/>
            <a:ahLst/>
            <a:cxnLst/>
            <a:rect l="l" t="t" r="r" b="b"/>
            <a:pathLst>
              <a:path w="7150105" h="1984154">
                <a:moveTo>
                  <a:pt x="0" y="0"/>
                </a:moveTo>
                <a:lnTo>
                  <a:pt x="7150105" y="0"/>
                </a:lnTo>
                <a:lnTo>
                  <a:pt x="7150105" y="1984154"/>
                </a:lnTo>
                <a:lnTo>
                  <a:pt x="0" y="198415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2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 l="-43" r="-43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F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93964" y="2954133"/>
            <a:ext cx="7784416" cy="4378734"/>
          </a:xfrm>
          <a:custGeom>
            <a:avLst/>
            <a:gdLst/>
            <a:ahLst/>
            <a:cxnLst/>
            <a:rect l="l" t="t" r="r" b="b"/>
            <a:pathLst>
              <a:path w="7784416" h="4378734">
                <a:moveTo>
                  <a:pt x="0" y="0"/>
                </a:moveTo>
                <a:lnTo>
                  <a:pt x="7784417" y="0"/>
                </a:lnTo>
                <a:lnTo>
                  <a:pt x="7784417" y="4378734"/>
                </a:lnTo>
                <a:lnTo>
                  <a:pt x="0" y="43787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935" r="-793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9695089" y="1308327"/>
            <a:ext cx="7564211" cy="7564211"/>
          </a:xfrm>
          <a:custGeom>
            <a:avLst/>
            <a:gdLst/>
            <a:ahLst/>
            <a:cxnLst/>
            <a:rect l="l" t="t" r="r" b="b"/>
            <a:pathLst>
              <a:path w="7564211" h="7564211">
                <a:moveTo>
                  <a:pt x="0" y="0"/>
                </a:moveTo>
                <a:lnTo>
                  <a:pt x="7564211" y="0"/>
                </a:lnTo>
                <a:lnTo>
                  <a:pt x="7564211" y="7564210"/>
                </a:lnTo>
                <a:lnTo>
                  <a:pt x="0" y="75642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5661377" y="322489"/>
            <a:ext cx="12626623" cy="1158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800"/>
              </a:lnSpc>
              <a:spcBef>
                <a:spcPct val="0"/>
              </a:spcBef>
            </a:pPr>
            <a:r>
              <a:rPr lang="en-US" sz="8000">
                <a:solidFill>
                  <a:srgbClr val="866042"/>
                </a:solidFill>
                <a:latin typeface="The Seasons"/>
              </a:rPr>
              <a:t>Gold Sponsors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4351019" y="8958211"/>
            <a:ext cx="3645008" cy="431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499"/>
              </a:lnSpc>
              <a:spcBef>
                <a:spcPct val="0"/>
              </a:spcBef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300"/>
    </mc:Choice>
    <mc:Fallback xmlns="">
      <p:transition spd="slow" advClick="0" advTm="13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F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661377" y="322489"/>
            <a:ext cx="12626623" cy="1158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800"/>
              </a:lnSpc>
              <a:spcBef>
                <a:spcPct val="0"/>
              </a:spcBef>
            </a:pPr>
            <a:r>
              <a:rPr lang="en-US" sz="8000">
                <a:solidFill>
                  <a:srgbClr val="866042"/>
                </a:solidFill>
                <a:latin typeface="The Seasons"/>
              </a:rPr>
              <a:t>Gold Sponsors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4351019" y="8958211"/>
            <a:ext cx="3645008" cy="431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499"/>
              </a:lnSpc>
              <a:spcBef>
                <a:spcPct val="0"/>
              </a:spcBef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4948903" y="1897796"/>
            <a:ext cx="8390193" cy="77899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24"/>
              </a:lnSpc>
            </a:pPr>
            <a:r>
              <a:rPr lang="en-US" sz="4232">
                <a:solidFill>
                  <a:srgbClr val="866042"/>
                </a:solidFill>
                <a:latin typeface="The Seasons Light"/>
              </a:rPr>
              <a:t>Chris &amp; Tricia Casa Santa</a:t>
            </a:r>
          </a:p>
          <a:p>
            <a:pPr algn="ctr">
              <a:lnSpc>
                <a:spcPts val="5924"/>
              </a:lnSpc>
            </a:pPr>
            <a:r>
              <a:rPr lang="en-US" sz="4232">
                <a:solidFill>
                  <a:srgbClr val="866042"/>
                </a:solidFill>
                <a:latin typeface="The Seasons Light"/>
              </a:rPr>
              <a:t>Kent &amp; Donna Adams</a:t>
            </a:r>
          </a:p>
          <a:p>
            <a:pPr algn="ctr">
              <a:lnSpc>
                <a:spcPts val="5924"/>
              </a:lnSpc>
            </a:pPr>
            <a:r>
              <a:rPr lang="en-US" sz="4232">
                <a:solidFill>
                  <a:srgbClr val="866042"/>
                </a:solidFill>
                <a:latin typeface="The Seasons Light"/>
              </a:rPr>
              <a:t>Kevin &amp; Trish Cronin</a:t>
            </a:r>
          </a:p>
          <a:p>
            <a:pPr algn="ctr">
              <a:lnSpc>
                <a:spcPts val="5924"/>
              </a:lnSpc>
            </a:pPr>
            <a:r>
              <a:rPr lang="en-US" sz="4232">
                <a:solidFill>
                  <a:srgbClr val="866042"/>
                </a:solidFill>
                <a:latin typeface="The Seasons Light"/>
              </a:rPr>
              <a:t>The Martin Strobel Family</a:t>
            </a:r>
          </a:p>
          <a:p>
            <a:pPr algn="ctr">
              <a:lnSpc>
                <a:spcPts val="5924"/>
              </a:lnSpc>
            </a:pPr>
            <a:r>
              <a:rPr lang="en-US" sz="4232">
                <a:solidFill>
                  <a:srgbClr val="866042"/>
                </a:solidFill>
                <a:latin typeface="The Seasons Light"/>
              </a:rPr>
              <a:t>Connie Allison of Vision Legal</a:t>
            </a:r>
          </a:p>
          <a:p>
            <a:pPr algn="ctr">
              <a:lnSpc>
                <a:spcPts val="5924"/>
              </a:lnSpc>
            </a:pPr>
            <a:r>
              <a:rPr lang="en-US" sz="4232">
                <a:solidFill>
                  <a:srgbClr val="866042"/>
                </a:solidFill>
                <a:latin typeface="The Seasons Light"/>
              </a:rPr>
              <a:t>Sandra MacSweeny of Alivio Health</a:t>
            </a:r>
          </a:p>
          <a:p>
            <a:pPr algn="ctr">
              <a:lnSpc>
                <a:spcPts val="5924"/>
              </a:lnSpc>
            </a:pPr>
            <a:r>
              <a:rPr lang="en-US" sz="4232">
                <a:solidFill>
                  <a:srgbClr val="866042"/>
                </a:solidFill>
                <a:latin typeface="The Seasons Light"/>
              </a:rPr>
              <a:t>Steve &amp; Julie Cox</a:t>
            </a:r>
          </a:p>
          <a:p>
            <a:pPr algn="ctr">
              <a:lnSpc>
                <a:spcPts val="5924"/>
              </a:lnSpc>
            </a:pPr>
            <a:r>
              <a:rPr lang="en-US" sz="4232">
                <a:solidFill>
                  <a:srgbClr val="866042"/>
                </a:solidFill>
                <a:latin typeface="The Seasons Light"/>
              </a:rPr>
              <a:t>Kathleen Pohlid</a:t>
            </a:r>
          </a:p>
          <a:p>
            <a:pPr algn="ctr">
              <a:lnSpc>
                <a:spcPts val="5924"/>
              </a:lnSpc>
            </a:pPr>
            <a:r>
              <a:rPr lang="en-US" sz="4232">
                <a:solidFill>
                  <a:srgbClr val="866042"/>
                </a:solidFill>
                <a:latin typeface="The Seasons Light"/>
              </a:rPr>
              <a:t>Drs. Sean and Janet Donahue</a:t>
            </a:r>
          </a:p>
          <a:p>
            <a:pPr algn="ctr">
              <a:lnSpc>
                <a:spcPts val="5924"/>
              </a:lnSpc>
              <a:spcBef>
                <a:spcPct val="0"/>
              </a:spcBef>
            </a:pPr>
            <a:r>
              <a:rPr lang="en-US" sz="4232">
                <a:solidFill>
                  <a:srgbClr val="866042"/>
                </a:solidFill>
                <a:latin typeface="The Seasons Light"/>
              </a:rPr>
              <a:t>Debbie Lassiter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300"/>
    </mc:Choice>
    <mc:Fallback xmlns="">
      <p:transition spd="slow" advClick="0" advTm="13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F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55196" y="2271259"/>
            <a:ext cx="5818045" cy="4144282"/>
          </a:xfrm>
          <a:custGeom>
            <a:avLst/>
            <a:gdLst/>
            <a:ahLst/>
            <a:cxnLst/>
            <a:rect l="l" t="t" r="r" b="b"/>
            <a:pathLst>
              <a:path w="5818045" h="4144282">
                <a:moveTo>
                  <a:pt x="0" y="0"/>
                </a:moveTo>
                <a:lnTo>
                  <a:pt x="5818046" y="0"/>
                </a:lnTo>
                <a:lnTo>
                  <a:pt x="5818046" y="4144282"/>
                </a:lnTo>
                <a:lnTo>
                  <a:pt x="0" y="41442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4241168" y="7206116"/>
            <a:ext cx="9805664" cy="2384159"/>
          </a:xfrm>
          <a:custGeom>
            <a:avLst/>
            <a:gdLst/>
            <a:ahLst/>
            <a:cxnLst/>
            <a:rect l="l" t="t" r="r" b="b"/>
            <a:pathLst>
              <a:path w="9805664" h="2384159">
                <a:moveTo>
                  <a:pt x="0" y="0"/>
                </a:moveTo>
                <a:lnTo>
                  <a:pt x="9805664" y="0"/>
                </a:lnTo>
                <a:lnTo>
                  <a:pt x="9805664" y="2384159"/>
                </a:lnTo>
                <a:lnTo>
                  <a:pt x="0" y="238415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7572375" y="2582928"/>
            <a:ext cx="10132439" cy="3539994"/>
          </a:xfrm>
          <a:custGeom>
            <a:avLst/>
            <a:gdLst/>
            <a:ahLst/>
            <a:cxnLst/>
            <a:rect l="l" t="t" r="r" b="b"/>
            <a:pathLst>
              <a:path w="10132439" h="3539994">
                <a:moveTo>
                  <a:pt x="0" y="0"/>
                </a:moveTo>
                <a:lnTo>
                  <a:pt x="10132439" y="0"/>
                </a:lnTo>
                <a:lnTo>
                  <a:pt x="10132439" y="3539994"/>
                </a:lnTo>
                <a:lnTo>
                  <a:pt x="0" y="35399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5661377" y="322489"/>
            <a:ext cx="12626623" cy="1158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800"/>
              </a:lnSpc>
              <a:spcBef>
                <a:spcPct val="0"/>
              </a:spcBef>
            </a:pPr>
            <a:r>
              <a:rPr lang="en-US" sz="8000">
                <a:solidFill>
                  <a:srgbClr val="866042"/>
                </a:solidFill>
                <a:latin typeface="The Seasons"/>
              </a:rPr>
              <a:t>Pearl Sponsors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4351019" y="8958211"/>
            <a:ext cx="3645008" cy="431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499"/>
              </a:lnSpc>
              <a:spcBef>
                <a:spcPct val="0"/>
              </a:spcBef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300"/>
    </mc:Choice>
    <mc:Fallback xmlns="">
      <p:transition spd="slow" advClick="0" advTm="13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F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369404" y="322489"/>
            <a:ext cx="12626623" cy="1158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800"/>
              </a:lnSpc>
              <a:spcBef>
                <a:spcPct val="0"/>
              </a:spcBef>
            </a:pPr>
            <a:r>
              <a:rPr lang="en-US" sz="8000">
                <a:solidFill>
                  <a:srgbClr val="866042"/>
                </a:solidFill>
                <a:latin typeface="The Seasons"/>
              </a:rPr>
              <a:t>Pearl Sponsors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4351019" y="8958211"/>
            <a:ext cx="3645008" cy="431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499"/>
              </a:lnSpc>
              <a:spcBef>
                <a:spcPct val="0"/>
              </a:spcBef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4186456" y="2516831"/>
            <a:ext cx="8751677" cy="48694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35"/>
              </a:lnSpc>
            </a:pPr>
            <a:r>
              <a:rPr lang="en-US" sz="4454">
                <a:solidFill>
                  <a:srgbClr val="866042"/>
                </a:solidFill>
                <a:latin typeface="The Seasons Light"/>
              </a:rPr>
              <a:t>Burger Republic</a:t>
            </a:r>
          </a:p>
          <a:p>
            <a:pPr algn="ctr">
              <a:lnSpc>
                <a:spcPts val="6235"/>
              </a:lnSpc>
            </a:pPr>
            <a:r>
              <a:rPr lang="en-US" sz="4454">
                <a:solidFill>
                  <a:srgbClr val="866042"/>
                </a:solidFill>
                <a:latin typeface="The Seasons Light"/>
              </a:rPr>
              <a:t>Cute &amp; Comfy Shoes &amp; Apparel</a:t>
            </a:r>
          </a:p>
          <a:p>
            <a:pPr algn="ctr">
              <a:lnSpc>
                <a:spcPts val="6235"/>
              </a:lnSpc>
            </a:pPr>
            <a:r>
              <a:rPr lang="en-US" sz="4454">
                <a:solidFill>
                  <a:srgbClr val="866042"/>
                </a:solidFill>
                <a:latin typeface="The Seasons Light"/>
              </a:rPr>
              <a:t>Kendra Scott</a:t>
            </a:r>
          </a:p>
          <a:p>
            <a:pPr algn="ctr">
              <a:lnSpc>
                <a:spcPts val="6235"/>
              </a:lnSpc>
            </a:pPr>
            <a:r>
              <a:rPr lang="en-US" sz="4454">
                <a:solidFill>
                  <a:srgbClr val="866042"/>
                </a:solidFill>
                <a:latin typeface="The Seasons Light"/>
              </a:rPr>
              <a:t>Frist Art Museum</a:t>
            </a:r>
          </a:p>
          <a:p>
            <a:pPr algn="ctr">
              <a:lnSpc>
                <a:spcPts val="6235"/>
              </a:lnSpc>
            </a:pPr>
            <a:r>
              <a:rPr lang="en-US" sz="4454">
                <a:solidFill>
                  <a:srgbClr val="866042"/>
                </a:solidFill>
                <a:latin typeface="The Seasons Light"/>
              </a:rPr>
              <a:t>First Horizon Bank</a:t>
            </a:r>
          </a:p>
          <a:p>
            <a:pPr algn="ctr">
              <a:lnSpc>
                <a:spcPts val="6235"/>
              </a:lnSpc>
              <a:spcBef>
                <a:spcPct val="0"/>
              </a:spcBef>
            </a:pPr>
            <a:r>
              <a:rPr lang="en-US" sz="4454">
                <a:solidFill>
                  <a:srgbClr val="866042"/>
                </a:solidFill>
                <a:latin typeface="The Seasons Light"/>
              </a:rPr>
              <a:t>Nashville Predators Foundation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300"/>
    </mc:Choice>
    <mc:Fallback xmlns="">
      <p:transition spd="slow" advClick="0" advTm="13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60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147172" y="3249612"/>
            <a:ext cx="13993657" cy="2940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000"/>
              </a:lnSpc>
            </a:pPr>
            <a:r>
              <a:rPr lang="en-US" sz="20000">
                <a:solidFill>
                  <a:srgbClr val="F0EFEC"/>
                </a:solidFill>
                <a:latin typeface="Anastasia Script"/>
              </a:rPr>
              <a:t>Thank you!</a:t>
            </a:r>
          </a:p>
        </p:txBody>
      </p:sp>
      <p:sp>
        <p:nvSpPr>
          <p:cNvPr id="3" name="AutoShape 3"/>
          <p:cNvSpPr/>
          <p:nvPr/>
        </p:nvSpPr>
        <p:spPr>
          <a:xfrm>
            <a:off x="4661735" y="6628765"/>
            <a:ext cx="8964530" cy="0"/>
          </a:xfrm>
          <a:prstGeom prst="line">
            <a:avLst/>
          </a:prstGeom>
          <a:ln w="952500" cap="rnd">
            <a:solidFill>
              <a:srgbClr val="F0EFE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4943724" y="6286500"/>
            <a:ext cx="8400551" cy="5193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dirty="0">
                <a:solidFill>
                  <a:srgbClr val="866042"/>
                </a:solidFill>
                <a:latin typeface="The Seasons Light"/>
              </a:rPr>
              <a:t>We appreciate your support!</a:t>
            </a:r>
          </a:p>
        </p:txBody>
      </p:sp>
      <p:sp>
        <p:nvSpPr>
          <p:cNvPr id="5" name="AutoShape 5"/>
          <p:cNvSpPr/>
          <p:nvPr/>
        </p:nvSpPr>
        <p:spPr>
          <a:xfrm>
            <a:off x="832219" y="1028700"/>
            <a:ext cx="16623562" cy="0"/>
          </a:xfrm>
          <a:prstGeom prst="line">
            <a:avLst/>
          </a:prstGeom>
          <a:ln w="19050" cap="flat">
            <a:solidFill>
              <a:srgbClr val="F0EFE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AutoShape 6"/>
          <p:cNvSpPr/>
          <p:nvPr/>
        </p:nvSpPr>
        <p:spPr>
          <a:xfrm rot="1969">
            <a:off x="832218" y="1688038"/>
            <a:ext cx="16623565" cy="0"/>
          </a:xfrm>
          <a:prstGeom prst="line">
            <a:avLst/>
          </a:prstGeom>
          <a:ln w="19050" cap="flat">
            <a:solidFill>
              <a:srgbClr val="F0EFE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AutoShape 7"/>
          <p:cNvSpPr/>
          <p:nvPr/>
        </p:nvSpPr>
        <p:spPr>
          <a:xfrm>
            <a:off x="832219" y="9239250"/>
            <a:ext cx="16623568" cy="0"/>
          </a:xfrm>
          <a:prstGeom prst="line">
            <a:avLst/>
          </a:prstGeom>
          <a:ln w="19050" cap="flat">
            <a:solidFill>
              <a:srgbClr val="F0EFEC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300"/>
    </mc:Choice>
    <mc:Fallback xmlns="">
      <p:transition spd="slow" advClick="0" advTm="13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60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662793" y="2587246"/>
            <a:ext cx="15596507" cy="11447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352"/>
              </a:lnSpc>
              <a:spcBef>
                <a:spcPct val="0"/>
              </a:spcBef>
            </a:pPr>
            <a:r>
              <a:rPr lang="en-US" sz="6680">
                <a:solidFill>
                  <a:srgbClr val="F0EFEC"/>
                </a:solidFill>
                <a:latin typeface="The Seasons Light"/>
              </a:rPr>
              <a:t>The rarest things in the world,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662793" y="3598658"/>
            <a:ext cx="15596507" cy="11447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352"/>
              </a:lnSpc>
              <a:spcBef>
                <a:spcPct val="0"/>
              </a:spcBef>
            </a:pPr>
            <a:r>
              <a:rPr lang="en-US" sz="6680">
                <a:solidFill>
                  <a:srgbClr val="F0EFEC"/>
                </a:solidFill>
                <a:latin typeface="The Seasons Light"/>
              </a:rPr>
              <a:t>next to a spirit of discernment,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662793" y="5107632"/>
            <a:ext cx="1690807" cy="11447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352"/>
              </a:lnSpc>
              <a:spcBef>
                <a:spcPct val="0"/>
              </a:spcBef>
            </a:pPr>
            <a:r>
              <a:rPr lang="en-US" sz="6680">
                <a:solidFill>
                  <a:srgbClr val="F0EFEC"/>
                </a:solidFill>
                <a:latin typeface="The Seasons Light"/>
              </a:rPr>
              <a:t>are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091543" y="4454469"/>
            <a:ext cx="14167757" cy="22796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200"/>
              </a:lnSpc>
              <a:spcBef>
                <a:spcPct val="0"/>
              </a:spcBef>
            </a:pPr>
            <a:r>
              <a:rPr lang="en-US" sz="13000">
                <a:solidFill>
                  <a:srgbClr val="F0EFEC"/>
                </a:solidFill>
                <a:latin typeface="Anastasia Script"/>
              </a:rPr>
              <a:t>diamonds &amp;  pearls </a:t>
            </a:r>
          </a:p>
        </p:txBody>
      </p:sp>
      <p:sp>
        <p:nvSpPr>
          <p:cNvPr id="6" name="AutoShape 6"/>
          <p:cNvSpPr/>
          <p:nvPr/>
        </p:nvSpPr>
        <p:spPr>
          <a:xfrm>
            <a:off x="1662793" y="6734106"/>
            <a:ext cx="15596507" cy="0"/>
          </a:xfrm>
          <a:prstGeom prst="line">
            <a:avLst/>
          </a:prstGeom>
          <a:ln w="19050" cap="flat">
            <a:solidFill>
              <a:srgbClr val="F0EFE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300"/>
    </mc:Choice>
    <mc:Fallback xmlns="">
      <p:transition spd="slow" advClick="0" advTm="13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F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366936" y="3166212"/>
            <a:ext cx="9568906" cy="6014464"/>
          </a:xfrm>
          <a:custGeom>
            <a:avLst/>
            <a:gdLst/>
            <a:ahLst/>
            <a:cxnLst/>
            <a:rect l="l" t="t" r="r" b="b"/>
            <a:pathLst>
              <a:path w="9568906" h="6014464">
                <a:moveTo>
                  <a:pt x="0" y="0"/>
                </a:moveTo>
                <a:lnTo>
                  <a:pt x="9568907" y="0"/>
                </a:lnTo>
                <a:lnTo>
                  <a:pt x="9568907" y="6014465"/>
                </a:lnTo>
                <a:lnTo>
                  <a:pt x="0" y="601446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4253038" y="322489"/>
            <a:ext cx="14034962" cy="1158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800"/>
              </a:lnSpc>
              <a:spcBef>
                <a:spcPct val="0"/>
              </a:spcBef>
            </a:pPr>
            <a:r>
              <a:rPr lang="en-US" sz="8000">
                <a:solidFill>
                  <a:srgbClr val="866042"/>
                </a:solidFill>
                <a:latin typeface="The Seasons"/>
              </a:rPr>
              <a:t>Corporate Sponsor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4351019" y="8958211"/>
            <a:ext cx="3645008" cy="431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499"/>
              </a:lnSpc>
              <a:spcBef>
                <a:spcPct val="0"/>
              </a:spcBef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6561032" y="2007903"/>
            <a:ext cx="5180714" cy="835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28"/>
              </a:lnSpc>
              <a:spcBef>
                <a:spcPct val="0"/>
              </a:spcBef>
            </a:pPr>
            <a:r>
              <a:rPr lang="en-US" sz="4944">
                <a:solidFill>
                  <a:srgbClr val="866042"/>
                </a:solidFill>
                <a:latin typeface="The Seasons Bold"/>
              </a:rPr>
              <a:t>Mary Elcan May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300"/>
    </mc:Choice>
    <mc:Fallback xmlns="">
      <p:transition spd="slow" advClick="0" advTm="13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F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81768" y="2786062"/>
            <a:ext cx="16230600" cy="5400363"/>
          </a:xfrm>
          <a:custGeom>
            <a:avLst/>
            <a:gdLst/>
            <a:ahLst/>
            <a:cxnLst/>
            <a:rect l="l" t="t" r="r" b="b"/>
            <a:pathLst>
              <a:path w="16230600" h="5400363">
                <a:moveTo>
                  <a:pt x="0" y="0"/>
                </a:moveTo>
                <a:lnTo>
                  <a:pt x="16230600" y="0"/>
                </a:lnTo>
                <a:lnTo>
                  <a:pt x="16230600" y="5400364"/>
                </a:lnTo>
                <a:lnTo>
                  <a:pt x="0" y="54003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4253038" y="322489"/>
            <a:ext cx="14034962" cy="1158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800"/>
              </a:lnSpc>
              <a:spcBef>
                <a:spcPct val="0"/>
              </a:spcBef>
            </a:pPr>
            <a:r>
              <a:rPr lang="en-US" sz="8000">
                <a:solidFill>
                  <a:srgbClr val="866042"/>
                </a:solidFill>
                <a:latin typeface="The Seasons"/>
              </a:rPr>
              <a:t>Corporate Sponsor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4351019" y="8958211"/>
            <a:ext cx="3645008" cy="431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499"/>
              </a:lnSpc>
              <a:spcBef>
                <a:spcPct val="0"/>
              </a:spcBef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300"/>
    </mc:Choice>
    <mc:Fallback xmlns="">
      <p:transition spd="slow" advClick="0" advTm="13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F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188117" y="3224607"/>
            <a:ext cx="13911767" cy="4957648"/>
          </a:xfrm>
          <a:custGeom>
            <a:avLst/>
            <a:gdLst/>
            <a:ahLst/>
            <a:cxnLst/>
            <a:rect l="l" t="t" r="r" b="b"/>
            <a:pathLst>
              <a:path w="13911767" h="4957648">
                <a:moveTo>
                  <a:pt x="0" y="0"/>
                </a:moveTo>
                <a:lnTo>
                  <a:pt x="13911766" y="0"/>
                </a:lnTo>
                <a:lnTo>
                  <a:pt x="13911766" y="4957648"/>
                </a:lnTo>
                <a:lnTo>
                  <a:pt x="0" y="49576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4253038" y="322489"/>
            <a:ext cx="14034962" cy="1158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800"/>
              </a:lnSpc>
              <a:spcBef>
                <a:spcPct val="0"/>
              </a:spcBef>
            </a:pPr>
            <a:r>
              <a:rPr lang="en-US" sz="8000">
                <a:solidFill>
                  <a:srgbClr val="866042"/>
                </a:solidFill>
                <a:latin typeface="The Seasons"/>
              </a:rPr>
              <a:t>Corporate Sponsor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4351019" y="8958211"/>
            <a:ext cx="3645008" cy="431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499"/>
              </a:lnSpc>
              <a:spcBef>
                <a:spcPct val="0"/>
              </a:spcBef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300"/>
    </mc:Choice>
    <mc:Fallback xmlns="">
      <p:transition spd="slow" advClick="0" advTm="13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F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593364" y="2523600"/>
            <a:ext cx="11101271" cy="7165366"/>
          </a:xfrm>
          <a:custGeom>
            <a:avLst/>
            <a:gdLst/>
            <a:ahLst/>
            <a:cxnLst/>
            <a:rect l="l" t="t" r="r" b="b"/>
            <a:pathLst>
              <a:path w="11101271" h="7165366">
                <a:moveTo>
                  <a:pt x="0" y="0"/>
                </a:moveTo>
                <a:lnTo>
                  <a:pt x="11101272" y="0"/>
                </a:lnTo>
                <a:lnTo>
                  <a:pt x="11101272" y="7165366"/>
                </a:lnTo>
                <a:lnTo>
                  <a:pt x="0" y="71653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4253038" y="322489"/>
            <a:ext cx="14034962" cy="1158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800"/>
              </a:lnSpc>
              <a:spcBef>
                <a:spcPct val="0"/>
              </a:spcBef>
            </a:pPr>
            <a:r>
              <a:rPr lang="en-US" sz="8000">
                <a:solidFill>
                  <a:srgbClr val="866042"/>
                </a:solidFill>
                <a:latin typeface="The Seasons"/>
              </a:rPr>
              <a:t>Corporate Sponsor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4351019" y="8958211"/>
            <a:ext cx="3645008" cy="431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499"/>
              </a:lnSpc>
              <a:spcBef>
                <a:spcPct val="0"/>
              </a:spcBef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300"/>
    </mc:Choice>
    <mc:Fallback xmlns="">
      <p:transition spd="slow" advClick="0" advTm="13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F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892084" y="3849328"/>
            <a:ext cx="12503831" cy="4762074"/>
          </a:xfrm>
          <a:custGeom>
            <a:avLst/>
            <a:gdLst/>
            <a:ahLst/>
            <a:cxnLst/>
            <a:rect l="l" t="t" r="r" b="b"/>
            <a:pathLst>
              <a:path w="12503831" h="4762074">
                <a:moveTo>
                  <a:pt x="0" y="0"/>
                </a:moveTo>
                <a:lnTo>
                  <a:pt x="12503832" y="0"/>
                </a:lnTo>
                <a:lnTo>
                  <a:pt x="12503832" y="4762075"/>
                </a:lnTo>
                <a:lnTo>
                  <a:pt x="0" y="47620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4253038" y="322489"/>
            <a:ext cx="14034962" cy="1158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800"/>
              </a:lnSpc>
              <a:spcBef>
                <a:spcPct val="0"/>
              </a:spcBef>
            </a:pPr>
            <a:r>
              <a:rPr lang="en-US" sz="8000">
                <a:solidFill>
                  <a:srgbClr val="866042"/>
                </a:solidFill>
                <a:latin typeface="The Seasons"/>
              </a:rPr>
              <a:t>Corporate Sponsor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4351019" y="8958211"/>
            <a:ext cx="3645008" cy="431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499"/>
              </a:lnSpc>
              <a:spcBef>
                <a:spcPct val="0"/>
              </a:spcBef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6553643" y="2382337"/>
            <a:ext cx="5180714" cy="835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28"/>
              </a:lnSpc>
              <a:spcBef>
                <a:spcPct val="0"/>
              </a:spcBef>
            </a:pPr>
            <a:r>
              <a:rPr lang="en-US" sz="4944">
                <a:solidFill>
                  <a:srgbClr val="866042"/>
                </a:solidFill>
                <a:latin typeface="The Seasons Bold"/>
              </a:rPr>
              <a:t>Lauren Barca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300"/>
    </mc:Choice>
    <mc:Fallback xmlns="">
      <p:transition spd="slow" advClick="0" advTm="13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F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362777" y="2955913"/>
            <a:ext cx="8140747" cy="4429827"/>
          </a:xfrm>
          <a:custGeom>
            <a:avLst/>
            <a:gdLst/>
            <a:ahLst/>
            <a:cxnLst/>
            <a:rect l="l" t="t" r="r" b="b"/>
            <a:pathLst>
              <a:path w="8140747" h="4429827">
                <a:moveTo>
                  <a:pt x="0" y="0"/>
                </a:moveTo>
                <a:lnTo>
                  <a:pt x="8140748" y="0"/>
                </a:lnTo>
                <a:lnTo>
                  <a:pt x="8140748" y="4429827"/>
                </a:lnTo>
                <a:lnTo>
                  <a:pt x="0" y="442982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415" r="-441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962025" y="2955913"/>
            <a:ext cx="7605621" cy="4429827"/>
          </a:xfrm>
          <a:custGeom>
            <a:avLst/>
            <a:gdLst/>
            <a:ahLst/>
            <a:cxnLst/>
            <a:rect l="l" t="t" r="r" b="b"/>
            <a:pathLst>
              <a:path w="7605621" h="4429827">
                <a:moveTo>
                  <a:pt x="0" y="0"/>
                </a:moveTo>
                <a:lnTo>
                  <a:pt x="7605621" y="0"/>
                </a:lnTo>
                <a:lnTo>
                  <a:pt x="7605621" y="4429827"/>
                </a:lnTo>
                <a:lnTo>
                  <a:pt x="0" y="442982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5661377" y="322489"/>
            <a:ext cx="12626623" cy="1158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800"/>
              </a:lnSpc>
              <a:spcBef>
                <a:spcPct val="0"/>
              </a:spcBef>
            </a:pPr>
            <a:r>
              <a:rPr lang="en-US" sz="8000">
                <a:solidFill>
                  <a:srgbClr val="866042"/>
                </a:solidFill>
                <a:latin typeface="The Seasons"/>
              </a:rPr>
              <a:t>Gold Sponsors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4351019" y="8958211"/>
            <a:ext cx="3645008" cy="431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499"/>
              </a:lnSpc>
              <a:spcBef>
                <a:spcPct val="0"/>
              </a:spcBef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300"/>
    </mc:Choice>
    <mc:Fallback xmlns="">
      <p:transition spd="slow" advClick="0" advTm="13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F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93964" y="3265333"/>
            <a:ext cx="7651793" cy="3756335"/>
          </a:xfrm>
          <a:custGeom>
            <a:avLst/>
            <a:gdLst/>
            <a:ahLst/>
            <a:cxnLst/>
            <a:rect l="l" t="t" r="r" b="b"/>
            <a:pathLst>
              <a:path w="7651793" h="3756335">
                <a:moveTo>
                  <a:pt x="0" y="0"/>
                </a:moveTo>
                <a:lnTo>
                  <a:pt x="7651793" y="0"/>
                </a:lnTo>
                <a:lnTo>
                  <a:pt x="7651793" y="3756334"/>
                </a:lnTo>
                <a:lnTo>
                  <a:pt x="0" y="37563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9013216" y="3788063"/>
            <a:ext cx="8982811" cy="2671972"/>
          </a:xfrm>
          <a:custGeom>
            <a:avLst/>
            <a:gdLst/>
            <a:ahLst/>
            <a:cxnLst/>
            <a:rect l="l" t="t" r="r" b="b"/>
            <a:pathLst>
              <a:path w="8982811" h="2671972">
                <a:moveTo>
                  <a:pt x="0" y="0"/>
                </a:moveTo>
                <a:lnTo>
                  <a:pt x="8982811" y="0"/>
                </a:lnTo>
                <a:lnTo>
                  <a:pt x="8982811" y="2671972"/>
                </a:lnTo>
                <a:lnTo>
                  <a:pt x="0" y="26719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338" b="-133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5661377" y="322489"/>
            <a:ext cx="12626623" cy="1158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800"/>
              </a:lnSpc>
              <a:spcBef>
                <a:spcPct val="0"/>
              </a:spcBef>
            </a:pPr>
            <a:r>
              <a:rPr lang="en-US" sz="8000">
                <a:solidFill>
                  <a:srgbClr val="866042"/>
                </a:solidFill>
                <a:latin typeface="The Seasons"/>
              </a:rPr>
              <a:t>Gold Sponsors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4351019" y="8958211"/>
            <a:ext cx="3645008" cy="431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499"/>
              </a:lnSpc>
              <a:spcBef>
                <a:spcPct val="0"/>
              </a:spcBef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300"/>
    </mc:Choice>
    <mc:Fallback xmlns="">
      <p:transition spd="slow" advClick="0" advTm="13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133</Words>
  <Application>Microsoft Office PowerPoint</Application>
  <PresentationFormat>Custom</PresentationFormat>
  <Paragraphs>39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Anastasia Script</vt:lpstr>
      <vt:lpstr>The Seasons</vt:lpstr>
      <vt:lpstr>The Seasons Light</vt:lpstr>
      <vt:lpstr>Calibri</vt:lpstr>
      <vt:lpstr>Arial</vt:lpstr>
      <vt:lpstr>The Seasons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Pearls of Wisdom Sponsors</dc:title>
  <dc:creator>Patricia M Smith</dc:creator>
  <cp:lastModifiedBy>Patricia M Smith</cp:lastModifiedBy>
  <cp:revision>5</cp:revision>
  <dcterms:created xsi:type="dcterms:W3CDTF">2006-08-16T00:00:00Z</dcterms:created>
  <dcterms:modified xsi:type="dcterms:W3CDTF">2023-10-07T00:28:59Z</dcterms:modified>
  <dc:identifier>DAFwWi3qIYM</dc:identifier>
</cp:coreProperties>
</file>